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5143500" type="screen16x9"/>
  <p:notesSz cx="7010400" cy="92964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9966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/>
    <p:restoredTop sz="94663"/>
  </p:normalViewPr>
  <p:slideViewPr>
    <p:cSldViewPr snapToGrid="0" snapToObjects="1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b="1"/>
              <a:t>MATRÍCULA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Hoja1!$A$9</c:f>
              <c:strCache>
                <c:ptCount val="1"/>
                <c:pt idx="0">
                  <c:v>TSU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7777777777777523E-3"/>
                  <c:y val="-2.77777777777778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E01-41B8-863D-C5E38D37595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1.3888888888888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E01-41B8-863D-C5E38D37595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Hoja1!$B$8:$C$8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Hoja1!$B$9:$C$9</c:f>
              <c:numCache>
                <c:formatCode>#,##0</c:formatCode>
                <c:ptCount val="2"/>
                <c:pt idx="0">
                  <c:v>1458</c:v>
                </c:pt>
                <c:pt idx="1">
                  <c:v>1304</c:v>
                </c:pt>
              </c:numCache>
            </c:numRef>
          </c:val>
          <c:shape val="cylinder"/>
          <c:extLst xmlns:c16r2="http://schemas.microsoft.com/office/drawing/2015/06/chart">
            <c:ext xmlns:c16="http://schemas.microsoft.com/office/drawing/2014/chart" uri="{C3380CC4-5D6E-409C-BE32-E72D297353CC}">
              <c16:uniqueId val="{00000002-3E01-41B8-863D-C5E38D375950}"/>
            </c:ext>
          </c:extLst>
        </c:ser>
        <c:ser>
          <c:idx val="1"/>
          <c:order val="1"/>
          <c:tx>
            <c:strRef>
              <c:f>Hoja1!$A$10</c:f>
              <c:strCache>
                <c:ptCount val="1"/>
                <c:pt idx="0">
                  <c:v>ING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3888888888888888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E01-41B8-863D-C5E38D37595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111111111111112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E01-41B8-863D-C5E38D37595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Hoja1!$B$8:$C$8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Hoja1!$B$10:$C$10</c:f>
              <c:numCache>
                <c:formatCode>#,##0</c:formatCode>
                <c:ptCount val="2"/>
                <c:pt idx="0">
                  <c:v>973</c:v>
                </c:pt>
                <c:pt idx="1">
                  <c:v>1107</c:v>
                </c:pt>
              </c:numCache>
            </c:numRef>
          </c:val>
          <c:shape val="cylinder"/>
          <c:extLst xmlns:c16r2="http://schemas.microsoft.com/office/drawing/2015/06/chart">
            <c:ext xmlns:c16="http://schemas.microsoft.com/office/drawing/2014/chart" uri="{C3380CC4-5D6E-409C-BE32-E72D297353CC}">
              <c16:uniqueId val="{00000005-3E01-41B8-863D-C5E38D375950}"/>
            </c:ext>
          </c:extLst>
        </c:ser>
        <c:ser>
          <c:idx val="2"/>
          <c:order val="2"/>
          <c:tx>
            <c:strRef>
              <c:f>Hoja1!$A$11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6666666666666666E-2"/>
                  <c:y val="-3.24074074074074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3E01-41B8-863D-C5E38D37595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2222222222222119E-2"/>
                  <c:y val="-4.1666666666666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E01-41B8-863D-C5E38D37595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Hoja1!$B$8:$C$8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Hoja1!$B$11:$C$11</c:f>
              <c:numCache>
                <c:formatCode>#,##0</c:formatCode>
                <c:ptCount val="2"/>
                <c:pt idx="0">
                  <c:v>2431</c:v>
                </c:pt>
                <c:pt idx="1">
                  <c:v>2411</c:v>
                </c:pt>
              </c:numCache>
            </c:numRef>
          </c:val>
          <c:shape val="cylinder"/>
          <c:extLst xmlns:c16r2="http://schemas.microsoft.com/office/drawing/2015/06/chart">
            <c:ext xmlns:c16="http://schemas.microsoft.com/office/drawing/2014/chart" uri="{C3380CC4-5D6E-409C-BE32-E72D297353CC}">
              <c16:uniqueId val="{00000008-3E01-41B8-863D-C5E38D37595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744828448"/>
        <c:axId val="-676222480"/>
        <c:axId val="0"/>
      </c:bar3DChart>
      <c:catAx>
        <c:axId val="-744828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-676222480"/>
        <c:crosses val="autoZero"/>
        <c:auto val="1"/>
        <c:lblAlgn val="ctr"/>
        <c:lblOffset val="100"/>
        <c:noMultiLvlLbl val="0"/>
      </c:catAx>
      <c:valAx>
        <c:axId val="-676222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-744828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51518-A91D-41B0-AF29-8372E2380A0A}" type="datetimeFigureOut">
              <a:rPr lang="es-MX" smtClean="0"/>
              <a:t>15/01/2021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8C944-0AFC-4609-8018-0756D15939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0671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BCC95-AA95-480B-8282-265852D37AB8}" type="datetimeFigureOut">
              <a:rPr lang="es-MX" smtClean="0"/>
              <a:t>15/01/2021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B0E579-00EE-4BC7-B447-4989FC1229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6537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F6649-1898-7248-A92B-5695BFB21ADB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C9F98-AE44-0C43-9806-36A78F08F9F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639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F6649-1898-7248-A92B-5695BFB21ADB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C9F98-AE44-0C43-9806-36A78F08F9F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2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F6649-1898-7248-A92B-5695BFB21ADB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C9F98-AE44-0C43-9806-36A78F08F9F9}" type="slidenum">
              <a:rPr lang="en-US" smtClean="0"/>
              <a:t>‹Nº›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013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01299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F6649-1898-7248-A92B-5695BFB21ADB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C9F98-AE44-0C43-9806-36A78F08F9F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1342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F6649-1898-7248-A92B-5695BFB21ADB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C9F98-AE44-0C43-9806-36A78F08F9F9}" type="slidenum">
              <a:rPr lang="en-US" smtClean="0"/>
              <a:t>‹Nº›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33606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F6649-1898-7248-A92B-5695BFB21ADB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C9F98-AE44-0C43-9806-36A78F08F9F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005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F6649-1898-7248-A92B-5695BFB21ADB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C9F98-AE44-0C43-9806-36A78F08F9F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534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F6649-1898-7248-A92B-5695BFB21ADB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C9F98-AE44-0C43-9806-36A78F08F9F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66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F6649-1898-7248-A92B-5695BFB21ADB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C9F98-AE44-0C43-9806-36A78F08F9F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24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F6649-1898-7248-A92B-5695BFB21ADB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C9F98-AE44-0C43-9806-36A78F08F9F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576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F6649-1898-7248-A92B-5695BFB21ADB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C9F98-AE44-0C43-9806-36A78F08F9F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294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F6649-1898-7248-A92B-5695BFB21ADB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C9F98-AE44-0C43-9806-36A78F08F9F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416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F6649-1898-7248-A92B-5695BFB21ADB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C9F98-AE44-0C43-9806-36A78F08F9F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13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F6649-1898-7248-A92B-5695BFB21ADB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C9F98-AE44-0C43-9806-36A78F08F9F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23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F6649-1898-7248-A92B-5695BFB21ADB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C9F98-AE44-0C43-9806-36A78F08F9F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57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F6649-1898-7248-A92B-5695BFB21ADB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C9F98-AE44-0C43-9806-36A78F08F9F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72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F6649-1898-7248-A92B-5695BFB21ADB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3DAC9F98-AE44-0C43-9806-36A78F08F9F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526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-82193" y="113458"/>
            <a:ext cx="7017249" cy="399336"/>
          </a:xfrm>
        </p:spPr>
        <p:txBody>
          <a:bodyPr>
            <a:normAutofit/>
          </a:bodyPr>
          <a:lstStyle/>
          <a:p>
            <a:pPr algn="ctr"/>
            <a:r>
              <a:rPr lang="es-MX" sz="1800" dirty="0" smtClean="0">
                <a:solidFill>
                  <a:srgbClr val="002060"/>
                </a:solidFill>
              </a:rPr>
              <a:t>Universidad Tecnológica de </a:t>
            </a:r>
            <a:r>
              <a:rPr lang="es-MX" sz="1800" dirty="0">
                <a:solidFill>
                  <a:srgbClr val="002060"/>
                </a:solidFill>
              </a:rPr>
              <a:t>l</a:t>
            </a:r>
            <a:r>
              <a:rPr lang="es-MX" sz="1800" dirty="0" smtClean="0">
                <a:solidFill>
                  <a:srgbClr val="002060"/>
                </a:solidFill>
              </a:rPr>
              <a:t>a Sierra Hidalguense</a:t>
            </a:r>
            <a:endParaRPr lang="es-MX" sz="1800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91189" y="848839"/>
            <a:ext cx="36920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8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Matrícula </a:t>
            </a:r>
          </a:p>
          <a:p>
            <a:pPr algn="ctr">
              <a:spcAft>
                <a:spcPts val="0"/>
              </a:spcAft>
            </a:pPr>
            <a:r>
              <a:rPr lang="pt-BR" sz="18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Inicio </a:t>
            </a:r>
            <a:r>
              <a:rPr lang="pt-BR" sz="1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de ciclo escolar 2020 – 2021</a:t>
            </a:r>
            <a:endParaRPr lang="es-MX" sz="18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917370"/>
              </p:ext>
            </p:extLst>
          </p:nvPr>
        </p:nvGraphicFramePr>
        <p:xfrm>
          <a:off x="4634703" y="882007"/>
          <a:ext cx="3484245" cy="822325"/>
        </p:xfrm>
        <a:graphic>
          <a:graphicData uri="http://schemas.openxmlformats.org/drawingml/2006/table">
            <a:tbl>
              <a:tblPr firstRow="1" firstCol="1" bandRow="1">
                <a:tableStyleId>{91EBBBCC-DAD2-459C-BE2E-F6DE35CF9A28}</a:tableStyleId>
              </a:tblPr>
              <a:tblGrid>
                <a:gridCol w="1161415"/>
                <a:gridCol w="1161415"/>
                <a:gridCol w="1161415"/>
              </a:tblGrid>
              <a:tr h="2870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M</a:t>
                      </a:r>
                      <a:endParaRPr lang="es-MX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H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TOTAL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609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0" dirty="0">
                          <a:effectLst/>
                        </a:rPr>
                        <a:t>1,297</a:t>
                      </a:r>
                      <a:endParaRPr lang="es-MX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1,114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2,411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74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0" dirty="0">
                          <a:effectLst/>
                        </a:rPr>
                        <a:t>53.80%</a:t>
                      </a:r>
                      <a:endParaRPr lang="es-MX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46.20%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100%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lc="http://schemas.openxmlformats.org/drawingml/2006/lockedCanvas" xmlns:a16="http://schemas.microsoft.com/office/drawing/2014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id="{7BF7E7E3-782A-4D84-ABE4-CF4824B0AA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1547941"/>
              </p:ext>
            </p:extLst>
          </p:nvPr>
        </p:nvGraphicFramePr>
        <p:xfrm>
          <a:off x="1471327" y="2022399"/>
          <a:ext cx="5235575" cy="2771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993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1448</TotalTime>
  <Words>33</Words>
  <Application>Microsoft Office PowerPoint</Application>
  <PresentationFormat>Presentación en pantalla (16:9)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Times New Roman</vt:lpstr>
      <vt:lpstr>Trebuchet MS</vt:lpstr>
      <vt:lpstr>Wingdings 3</vt:lpstr>
      <vt:lpstr>Faceta</vt:lpstr>
      <vt:lpstr>Universidad Tecnológica de la Sierra Hidalguense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Elih</cp:lastModifiedBy>
  <cp:revision>131</cp:revision>
  <cp:lastPrinted>2019-01-24T19:16:31Z</cp:lastPrinted>
  <dcterms:created xsi:type="dcterms:W3CDTF">2018-12-05T20:18:34Z</dcterms:created>
  <dcterms:modified xsi:type="dcterms:W3CDTF">2021-01-15T22:09:32Z</dcterms:modified>
</cp:coreProperties>
</file>